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693400" cy="15113000"/>
  <p:notesSz cx="6858000" cy="9144000"/>
  <p:embeddedFontLst>
    <p:embeddedFont>
      <p:font typeface="Montserrat" panose="00000500000000000000" pitchFamily="2" charset="0"/>
      <p:bold r:id="rId5"/>
      <p:boldItalic r:id="rId6"/>
    </p:embeddedFont>
    <p:embeddedFont>
      <p:font typeface="Poppins" panose="00000500000000000000" pitchFamily="2" charset="0"/>
      <p:bold r:id="rId7"/>
      <p:boldItalic r:id="rId8"/>
    </p:embeddedFont>
    <p:embeddedFont>
      <p:font typeface="Roboto" panose="02000000000000000000" pitchFamily="2" charset="0"/>
      <p:bold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hp21n6qhoaAbBMYdCPlEM+Pesk2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384" y="-53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5" Type="http://schemas.openxmlformats.org/officeDocument/2006/relationships/font" Target="fonts/font1.fntdata"/><Relationship Id="rId15" Type="http://schemas.openxmlformats.org/officeDocument/2006/relationships/presProps" Target="presProp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aaadbd48f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aaadbd48f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629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 flipH="1">
            <a:off x="944677" y="6312940"/>
            <a:ext cx="2671694" cy="2671694"/>
          </a:xfrm>
          <a:custGeom>
            <a:avLst/>
            <a:gdLst/>
            <a:ahLst/>
            <a:cxnLst/>
            <a:rect l="l" t="t" r="r" b="b"/>
            <a:pathLst>
              <a:path w="2671694" h="2671694" extrusionOk="0">
                <a:moveTo>
                  <a:pt x="2671694" y="0"/>
                </a:moveTo>
                <a:lnTo>
                  <a:pt x="0" y="0"/>
                </a:lnTo>
                <a:lnTo>
                  <a:pt x="0" y="2671694"/>
                </a:lnTo>
                <a:lnTo>
                  <a:pt x="2671694" y="2671694"/>
                </a:lnTo>
                <a:lnTo>
                  <a:pt x="2671694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fr-BE"/>
          </a:p>
        </p:txBody>
      </p:sp>
      <p:sp>
        <p:nvSpPr>
          <p:cNvPr id="85" name="Google Shape;85;p1"/>
          <p:cNvSpPr/>
          <p:nvPr/>
        </p:nvSpPr>
        <p:spPr>
          <a:xfrm>
            <a:off x="1484635" y="6833156"/>
            <a:ext cx="2131737" cy="2131737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l="-24998" r="-24998"/>
            </a:stretch>
          </a:blip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6" name="Google Shape;86;p1"/>
          <p:cNvGrpSpPr/>
          <p:nvPr/>
        </p:nvGrpSpPr>
        <p:grpSpPr>
          <a:xfrm>
            <a:off x="2940300" y="11090965"/>
            <a:ext cx="5121660" cy="572878"/>
            <a:chOff x="0" y="0"/>
            <a:chExt cx="2073795" cy="246920"/>
          </a:xfrm>
        </p:grpSpPr>
        <p:sp>
          <p:nvSpPr>
            <p:cNvPr id="87" name="Google Shape;87;p1"/>
            <p:cNvSpPr/>
            <p:nvPr/>
          </p:nvSpPr>
          <p:spPr>
            <a:xfrm>
              <a:off x="0" y="0"/>
              <a:ext cx="2073795" cy="246920"/>
            </a:xfrm>
            <a:custGeom>
              <a:avLst/>
              <a:gdLst/>
              <a:ahLst/>
              <a:cxnLst/>
              <a:rect l="l" t="t" r="r" b="b"/>
              <a:pathLst>
                <a:path w="2073795" h="246920" extrusionOk="0">
                  <a:moveTo>
                    <a:pt x="123460" y="0"/>
                  </a:moveTo>
                  <a:lnTo>
                    <a:pt x="1950335" y="0"/>
                  </a:lnTo>
                  <a:cubicBezTo>
                    <a:pt x="1983079" y="0"/>
                    <a:pt x="2014481" y="13007"/>
                    <a:pt x="2037634" y="36161"/>
                  </a:cubicBezTo>
                  <a:cubicBezTo>
                    <a:pt x="2060788" y="59314"/>
                    <a:pt x="2073795" y="90716"/>
                    <a:pt x="2073795" y="123460"/>
                  </a:cubicBezTo>
                  <a:lnTo>
                    <a:pt x="2073795" y="123460"/>
                  </a:lnTo>
                  <a:cubicBezTo>
                    <a:pt x="2073795" y="156204"/>
                    <a:pt x="2060788" y="187606"/>
                    <a:pt x="2037634" y="210760"/>
                  </a:cubicBezTo>
                  <a:cubicBezTo>
                    <a:pt x="2014481" y="233913"/>
                    <a:pt x="1983079" y="246920"/>
                    <a:pt x="1950335" y="246920"/>
                  </a:cubicBezTo>
                  <a:lnTo>
                    <a:pt x="123460" y="246920"/>
                  </a:lnTo>
                  <a:cubicBezTo>
                    <a:pt x="90716" y="246920"/>
                    <a:pt x="59314" y="233913"/>
                    <a:pt x="36161" y="210760"/>
                  </a:cubicBezTo>
                  <a:cubicBezTo>
                    <a:pt x="13007" y="187606"/>
                    <a:pt x="0" y="156204"/>
                    <a:pt x="0" y="123460"/>
                  </a:cubicBezTo>
                  <a:lnTo>
                    <a:pt x="0" y="123460"/>
                  </a:lnTo>
                  <a:cubicBezTo>
                    <a:pt x="0" y="90716"/>
                    <a:pt x="13007" y="59314"/>
                    <a:pt x="36161" y="36161"/>
                  </a:cubicBezTo>
                  <a:cubicBezTo>
                    <a:pt x="59314" y="13007"/>
                    <a:pt x="90716" y="0"/>
                    <a:pt x="123460" y="0"/>
                  </a:cubicBezTo>
                  <a:close/>
                </a:path>
              </a:pathLst>
            </a:custGeom>
            <a:solidFill>
              <a:srgbClr val="EA0029"/>
            </a:solidFill>
            <a:ln w="990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1"/>
            <p:cNvSpPr txBox="1"/>
            <p:nvPr/>
          </p:nvSpPr>
          <p:spPr>
            <a:xfrm>
              <a:off x="0" y="0"/>
              <a:ext cx="2073795" cy="2469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25" tIns="9025" rIns="9025" bIns="9025" anchor="ctr" anchorCtr="0">
              <a:noAutofit/>
            </a:bodyPr>
            <a:lstStyle/>
            <a:p>
              <a:pPr marL="0" marR="0" lvl="0" indent="0" algn="ctr" rtl="0">
                <a:lnSpc>
                  <a:spcPct val="3227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9" name="Google Shape;89;p1"/>
          <p:cNvGrpSpPr/>
          <p:nvPr/>
        </p:nvGrpSpPr>
        <p:grpSpPr>
          <a:xfrm>
            <a:off x="4868727" y="11229386"/>
            <a:ext cx="954547" cy="296036"/>
            <a:chOff x="0" y="0"/>
            <a:chExt cx="546273" cy="169417"/>
          </a:xfrm>
        </p:grpSpPr>
        <p:sp>
          <p:nvSpPr>
            <p:cNvPr id="90" name="Google Shape;90;p1"/>
            <p:cNvSpPr/>
            <p:nvPr/>
          </p:nvSpPr>
          <p:spPr>
            <a:xfrm>
              <a:off x="0" y="0"/>
              <a:ext cx="546273" cy="169417"/>
            </a:xfrm>
            <a:custGeom>
              <a:avLst/>
              <a:gdLst/>
              <a:ahLst/>
              <a:cxnLst/>
              <a:rect l="l" t="t" r="r" b="b"/>
              <a:pathLst>
                <a:path w="546273" h="169417" extrusionOk="0">
                  <a:moveTo>
                    <a:pt x="84709" y="0"/>
                  </a:moveTo>
                  <a:lnTo>
                    <a:pt x="461564" y="0"/>
                  </a:lnTo>
                  <a:cubicBezTo>
                    <a:pt x="484030" y="0"/>
                    <a:pt x="505576" y="8925"/>
                    <a:pt x="521462" y="24811"/>
                  </a:cubicBezTo>
                  <a:cubicBezTo>
                    <a:pt x="537348" y="40696"/>
                    <a:pt x="546273" y="62242"/>
                    <a:pt x="546273" y="84709"/>
                  </a:cubicBezTo>
                  <a:lnTo>
                    <a:pt x="546273" y="84709"/>
                  </a:lnTo>
                  <a:cubicBezTo>
                    <a:pt x="546273" y="131492"/>
                    <a:pt x="508348" y="169417"/>
                    <a:pt x="461564" y="169417"/>
                  </a:cubicBezTo>
                  <a:lnTo>
                    <a:pt x="84709" y="169417"/>
                  </a:lnTo>
                  <a:cubicBezTo>
                    <a:pt x="62242" y="169417"/>
                    <a:pt x="40696" y="160492"/>
                    <a:pt x="24811" y="144607"/>
                  </a:cubicBezTo>
                  <a:cubicBezTo>
                    <a:pt x="8925" y="128721"/>
                    <a:pt x="0" y="107175"/>
                    <a:pt x="0" y="84709"/>
                  </a:cubicBezTo>
                  <a:lnTo>
                    <a:pt x="0" y="84709"/>
                  </a:lnTo>
                  <a:cubicBezTo>
                    <a:pt x="0" y="62242"/>
                    <a:pt x="8925" y="40696"/>
                    <a:pt x="24811" y="24811"/>
                  </a:cubicBezTo>
                  <a:cubicBezTo>
                    <a:pt x="40696" y="8925"/>
                    <a:pt x="62242" y="0"/>
                    <a:pt x="847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1"/>
            <p:cNvSpPr txBox="1"/>
            <p:nvPr/>
          </p:nvSpPr>
          <p:spPr>
            <a:xfrm>
              <a:off x="0" y="0"/>
              <a:ext cx="546273" cy="16941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50" tIns="1650" rIns="1650" bIns="1650" anchor="ctr" anchorCtr="0">
              <a:noAutofit/>
            </a:bodyPr>
            <a:lstStyle/>
            <a:p>
              <a:pPr marL="0" marR="0" lvl="0" indent="0" algn="ctr" rtl="0">
                <a:lnSpc>
                  <a:spcPct val="4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2" name="Google Shape;92;p1"/>
          <p:cNvSpPr txBox="1"/>
          <p:nvPr/>
        </p:nvSpPr>
        <p:spPr>
          <a:xfrm>
            <a:off x="3386371" y="11170187"/>
            <a:ext cx="1482355" cy="461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5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071" b="1" dirty="0">
                <a:solidFill>
                  <a:srgbClr val="FFFFFF"/>
                </a:solidFill>
                <a:latin typeface="Montserrat"/>
                <a:sym typeface="Montserrat"/>
              </a:rPr>
              <a:t>Primăria Moara </a:t>
            </a:r>
          </a:p>
          <a:p>
            <a:pPr marL="0" marR="0" lvl="0" indent="0" algn="ctr" rtl="0">
              <a:lnSpc>
                <a:spcPct val="14005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071" b="1" dirty="0">
                <a:solidFill>
                  <a:srgbClr val="FFFFFF"/>
                </a:solidFill>
                <a:latin typeface="Montserrat"/>
                <a:sym typeface="Montserrat"/>
              </a:rPr>
              <a:t>Str. Universității 213</a:t>
            </a:r>
          </a:p>
        </p:txBody>
      </p:sp>
      <p:sp>
        <p:nvSpPr>
          <p:cNvPr id="93" name="Google Shape;93;p1"/>
          <p:cNvSpPr txBox="1"/>
          <p:nvPr/>
        </p:nvSpPr>
        <p:spPr>
          <a:xfrm>
            <a:off x="5846587" y="11192557"/>
            <a:ext cx="1996440" cy="461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4005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071" b="1" dirty="0" err="1">
                <a:solidFill>
                  <a:srgbClr val="FFFFFF"/>
                </a:solidFill>
                <a:latin typeface="Montserrat"/>
                <a:sym typeface="Montserrat"/>
              </a:rPr>
              <a:t>primariamoara</a:t>
            </a:r>
            <a:r>
              <a:rPr lang="fr-BE" sz="1071" b="1" dirty="0">
                <a:solidFill>
                  <a:srgbClr val="FFFFFF"/>
                </a:solidFill>
                <a:latin typeface="Montserrat"/>
                <a:sym typeface="Montserrat"/>
              </a:rPr>
              <a:t>@</a:t>
            </a:r>
            <a:r>
              <a:rPr lang="ro-RO" sz="1071" b="1" dirty="0">
                <a:solidFill>
                  <a:srgbClr val="FFFFFF"/>
                </a:solidFill>
                <a:latin typeface="Montserrat"/>
                <a:sym typeface="Montserrat"/>
              </a:rPr>
              <a:t>yahoo.com</a:t>
            </a:r>
          </a:p>
          <a:p>
            <a:pPr marL="0" marR="0" lvl="0" indent="0" algn="ctr" rtl="0">
              <a:lnSpc>
                <a:spcPct val="14005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071" b="1" dirty="0">
                <a:solidFill>
                  <a:srgbClr val="FFFFFF"/>
                </a:solidFill>
                <a:latin typeface="Montserrat"/>
                <a:sym typeface="Montserrat"/>
              </a:rPr>
              <a:t>0230/536025</a:t>
            </a:r>
          </a:p>
        </p:txBody>
      </p:sp>
      <p:sp>
        <p:nvSpPr>
          <p:cNvPr id="94" name="Google Shape;94;p1"/>
          <p:cNvSpPr txBox="1"/>
          <p:nvPr/>
        </p:nvSpPr>
        <p:spPr>
          <a:xfrm>
            <a:off x="4868727" y="11288828"/>
            <a:ext cx="954547" cy="147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7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98" b="1" i="0" u="none" strike="noStrike" cap="none">
                <a:solidFill>
                  <a:srgbClr val="105497"/>
                </a:solidFill>
                <a:latin typeface="Poppins"/>
                <a:ea typeface="Poppins"/>
                <a:cs typeface="Poppins"/>
                <a:sym typeface="Poppins"/>
              </a:rPr>
              <a:t>CONTACT</a:t>
            </a:r>
            <a:endParaRPr/>
          </a:p>
        </p:txBody>
      </p:sp>
      <p:sp>
        <p:nvSpPr>
          <p:cNvPr id="95" name="Google Shape;95;p1"/>
          <p:cNvSpPr txBox="1"/>
          <p:nvPr/>
        </p:nvSpPr>
        <p:spPr>
          <a:xfrm>
            <a:off x="2766641" y="9213102"/>
            <a:ext cx="5549298" cy="767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603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79" b="1" i="0" u="none" strike="noStrike" cap="none">
                <a:solidFill>
                  <a:srgbClr val="004990"/>
                </a:solidFill>
                <a:latin typeface="Roboto"/>
                <a:ea typeface="Roboto"/>
                <a:cs typeface="Roboto"/>
                <a:sym typeface="Roboto"/>
              </a:rPr>
              <a:t>CURS GRATUIT LA BIBLIOTECA DIN LOCALITATEA TA! </a:t>
            </a:r>
            <a:endParaRPr/>
          </a:p>
        </p:txBody>
      </p:sp>
      <p:sp>
        <p:nvSpPr>
          <p:cNvPr id="96" name="Google Shape;96;p1"/>
          <p:cNvSpPr txBox="1"/>
          <p:nvPr/>
        </p:nvSpPr>
        <p:spPr>
          <a:xfrm>
            <a:off x="2571351" y="10309830"/>
            <a:ext cx="5549298" cy="376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603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79" b="1" i="0" u="none" strike="noStrike" cap="none">
                <a:solidFill>
                  <a:srgbClr val="004990"/>
                </a:solidFill>
                <a:latin typeface="Roboto"/>
                <a:ea typeface="Roboto"/>
                <a:cs typeface="Roboto"/>
                <a:sym typeface="Roboto"/>
              </a:rPr>
              <a:t>ÎNSCRIE-TE ACUM!</a:t>
            </a:r>
            <a:endParaRPr/>
          </a:p>
        </p:txBody>
      </p:sp>
      <p:sp>
        <p:nvSpPr>
          <p:cNvPr id="97" name="Google Shape;97;p1"/>
          <p:cNvSpPr txBox="1"/>
          <p:nvPr/>
        </p:nvSpPr>
        <p:spPr>
          <a:xfrm>
            <a:off x="2766641" y="3428833"/>
            <a:ext cx="5238617" cy="903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41" b="1" i="0" u="none" strike="noStrike" cap="none">
                <a:solidFill>
                  <a:srgbClr val="105497"/>
                </a:solidFill>
                <a:latin typeface="Roboto"/>
                <a:ea typeface="Roboto"/>
                <a:cs typeface="Roboto"/>
                <a:sym typeface="Roboto"/>
              </a:rPr>
              <a:t>VREI SĂ ÎNVEȚI SĂ FOLOSEȘTI TELEFONUL SAU CALCULATORUL? </a:t>
            </a:r>
            <a:endParaRPr/>
          </a:p>
        </p:txBody>
      </p:sp>
      <p:sp>
        <p:nvSpPr>
          <p:cNvPr id="98" name="Google Shape;98;p1"/>
          <p:cNvSpPr txBox="1"/>
          <p:nvPr/>
        </p:nvSpPr>
        <p:spPr>
          <a:xfrm>
            <a:off x="4138076" y="7160253"/>
            <a:ext cx="5192260" cy="910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600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18" b="1" i="0" u="none" strike="noStrike" cap="none">
                <a:solidFill>
                  <a:srgbClr val="004990"/>
                </a:solidFill>
                <a:latin typeface="Roboto"/>
                <a:ea typeface="Roboto"/>
                <a:cs typeface="Roboto"/>
                <a:sym typeface="Roboto"/>
              </a:rPr>
              <a:t>vorbește cu familia, plătește facturi</a:t>
            </a:r>
            <a:endParaRPr/>
          </a:p>
          <a:p>
            <a:pPr marL="0" marR="0" lvl="0" indent="0" algn="ctr" rtl="0">
              <a:lnSpc>
                <a:spcPct val="1600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18" b="1" i="0" u="none" strike="noStrike" cap="none">
                <a:solidFill>
                  <a:srgbClr val="004990"/>
                </a:solidFill>
                <a:latin typeface="Roboto"/>
                <a:ea typeface="Roboto"/>
                <a:cs typeface="Roboto"/>
                <a:sym typeface="Roboto"/>
              </a:rPr>
              <a:t>caută un loc de muncă, scrie un CV </a:t>
            </a:r>
            <a:endParaRPr/>
          </a:p>
          <a:p>
            <a:pPr marL="0" marR="0" lvl="0" indent="0" algn="ctr" rtl="0">
              <a:lnSpc>
                <a:spcPct val="1600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18" b="1" i="0" u="none" strike="noStrike" cap="none">
                <a:solidFill>
                  <a:srgbClr val="004990"/>
                </a:solidFill>
                <a:latin typeface="Roboto"/>
                <a:ea typeface="Roboto"/>
                <a:cs typeface="Roboto"/>
                <a:sym typeface="Roboto"/>
              </a:rPr>
              <a:t>accesează servicii publice online, plătește taxe și impozite </a:t>
            </a:r>
            <a:endParaRPr/>
          </a:p>
        </p:txBody>
      </p:sp>
      <p:grpSp>
        <p:nvGrpSpPr>
          <p:cNvPr id="99" name="Google Shape;99;p1"/>
          <p:cNvGrpSpPr/>
          <p:nvPr/>
        </p:nvGrpSpPr>
        <p:grpSpPr>
          <a:xfrm>
            <a:off x="1361663" y="2449673"/>
            <a:ext cx="7968672" cy="613445"/>
            <a:chOff x="0" y="0"/>
            <a:chExt cx="10624897" cy="817927"/>
          </a:xfrm>
        </p:grpSpPr>
        <p:sp>
          <p:nvSpPr>
            <p:cNvPr id="100" name="Google Shape;100;p1"/>
            <p:cNvSpPr/>
            <p:nvPr/>
          </p:nvSpPr>
          <p:spPr>
            <a:xfrm>
              <a:off x="6789679" y="79880"/>
              <a:ext cx="3835218" cy="619979"/>
            </a:xfrm>
            <a:custGeom>
              <a:avLst/>
              <a:gdLst/>
              <a:ahLst/>
              <a:cxnLst/>
              <a:rect l="l" t="t" r="r" b="b"/>
              <a:pathLst>
                <a:path w="3835218" h="619979" extrusionOk="0">
                  <a:moveTo>
                    <a:pt x="0" y="0"/>
                  </a:moveTo>
                  <a:lnTo>
                    <a:pt x="3835219" y="0"/>
                  </a:lnTo>
                  <a:lnTo>
                    <a:pt x="3835219" y="619979"/>
                  </a:lnTo>
                  <a:lnTo>
                    <a:pt x="0" y="61997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101" name="Google Shape;101;p1"/>
            <p:cNvSpPr/>
            <p:nvPr/>
          </p:nvSpPr>
          <p:spPr>
            <a:xfrm>
              <a:off x="0" y="0"/>
              <a:ext cx="3648186" cy="817927"/>
            </a:xfrm>
            <a:custGeom>
              <a:avLst/>
              <a:gdLst/>
              <a:ahLst/>
              <a:cxnLst/>
              <a:rect l="l" t="t" r="r" b="b"/>
              <a:pathLst>
                <a:path w="3648186" h="817927" extrusionOk="0">
                  <a:moveTo>
                    <a:pt x="0" y="0"/>
                  </a:moveTo>
                  <a:lnTo>
                    <a:pt x="3648186" y="0"/>
                  </a:lnTo>
                  <a:lnTo>
                    <a:pt x="3648186" y="817927"/>
                  </a:lnTo>
                  <a:lnTo>
                    <a:pt x="0" y="817927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6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102" name="Google Shape;102;p1"/>
            <p:cNvSpPr/>
            <p:nvPr/>
          </p:nvSpPr>
          <p:spPr>
            <a:xfrm>
              <a:off x="4911558" y="0"/>
              <a:ext cx="779739" cy="779739"/>
            </a:xfrm>
            <a:custGeom>
              <a:avLst/>
              <a:gdLst/>
              <a:ahLst/>
              <a:cxnLst/>
              <a:rect l="l" t="t" r="r" b="b"/>
              <a:pathLst>
                <a:path w="779739" h="779739" extrusionOk="0">
                  <a:moveTo>
                    <a:pt x="0" y="0"/>
                  </a:moveTo>
                  <a:lnTo>
                    <a:pt x="779739" y="0"/>
                  </a:lnTo>
                  <a:lnTo>
                    <a:pt x="779739" y="779739"/>
                  </a:lnTo>
                  <a:lnTo>
                    <a:pt x="0" y="77973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7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/>
            <a:lstStyle/>
            <a:p>
              <a:endParaRPr lang="fr-BE"/>
            </a:p>
          </p:txBody>
        </p:sp>
      </p:grpSp>
      <p:sp>
        <p:nvSpPr>
          <p:cNvPr id="103" name="Google Shape;103;p1"/>
          <p:cNvSpPr txBox="1"/>
          <p:nvPr/>
        </p:nvSpPr>
        <p:spPr>
          <a:xfrm>
            <a:off x="2033298" y="4752435"/>
            <a:ext cx="6625404" cy="11051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21" b="1" i="0" u="none" strike="noStrike" cap="none">
                <a:solidFill>
                  <a:srgbClr val="105497"/>
                </a:solidFill>
                <a:latin typeface="Roboto"/>
                <a:ea typeface="Roboto"/>
                <a:cs typeface="Roboto"/>
                <a:sym typeface="Roboto"/>
              </a:rPr>
              <a:t>Participă la Cursul de formare pentru dezvoltarea competențelor digitale de bază pentru cetățeni - Digital STARs</a:t>
            </a:r>
            <a:endParaRPr/>
          </a:p>
        </p:txBody>
      </p:sp>
      <p:sp>
        <p:nvSpPr>
          <p:cNvPr id="104" name="Google Shape;104;p1"/>
          <p:cNvSpPr txBox="1"/>
          <p:nvPr/>
        </p:nvSpPr>
        <p:spPr>
          <a:xfrm>
            <a:off x="1361663" y="12030527"/>
            <a:ext cx="7968673" cy="5809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73" b="1" i="0" u="none" strike="noStrike" cap="none">
                <a:solidFill>
                  <a:srgbClr val="105497"/>
                </a:solidFill>
                <a:latin typeface="Roboto"/>
                <a:ea typeface="Roboto"/>
                <a:cs typeface="Roboto"/>
                <a:sym typeface="Roboto"/>
              </a:rPr>
              <a:t>Program derulat în cadrul Planului Naționat de Redresare și Reziliență, Componenta C7 -Transformare digitală în implementarea Țintei nr. 187 „Cetățeni care au beneficiat de cursuri de formare pentru dezvoltarea competențelor digitale”, Investiția 17 „Scheme de finanțare pentru biblioteci pentru a deveni hub-uri de dezvoltare a competențelor digitale”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aaadbd48fd_0_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g3aaadbd48fd_0_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</Words>
  <Application>Microsoft Office PowerPoint</Application>
  <PresentationFormat>Personnalisé</PresentationFormat>
  <Paragraphs>13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Calibri</vt:lpstr>
      <vt:lpstr>Poppins</vt:lpstr>
      <vt:lpstr>Arial</vt:lpstr>
      <vt:lpstr>Roboto</vt:lpstr>
      <vt:lpstr>Montserrat</vt:lpstr>
      <vt:lpstr>Office Theme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Mihaela Fartais</cp:lastModifiedBy>
  <cp:revision>1</cp:revision>
  <dcterms:created xsi:type="dcterms:W3CDTF">2006-08-16T00:00:00Z</dcterms:created>
  <dcterms:modified xsi:type="dcterms:W3CDTF">2025-12-18T12:54:46Z</dcterms:modified>
</cp:coreProperties>
</file>